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65" d="100"/>
          <a:sy n="65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F8F7F-FB51-4CBB-B4B5-4F57B1D6CECF}" type="datetimeFigureOut">
              <a:rPr lang="de-AT" smtClean="0"/>
              <a:t>11.02.2014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E8E21-9CFC-4608-9511-FE34588216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23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D5D-9BD3-44C6-AEE8-7F429CA8F465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30499A-C310-4E69-AF7D-863AF6C9C03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8581857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AE9-FF82-4BC6-B51F-44E4CCC153BC}" type="datetime1">
              <a:rPr lang="de-AT" smtClean="0"/>
              <a:t>11.02.2014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4199252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6BC1-C25E-4C06-B284-C19C42C434E6}" type="datetime1">
              <a:rPr lang="de-AT" smtClean="0"/>
              <a:t>11.02.2014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849327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5CED194-7864-4DD2-A83D-5B260099264C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630499A-C310-4E69-AF7D-863AF6C9C03C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4" y="1196752"/>
            <a:ext cx="82809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08705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DAA9-6D49-4705-9827-F1F90852D801}" type="datetime1">
              <a:rPr lang="de-AT" smtClean="0"/>
              <a:t>11.02.2014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089936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69B-A595-4658-A45B-066AA76DBD2D}" type="datetime1">
              <a:rPr lang="de-AT" smtClean="0"/>
              <a:t>11.02.2014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443428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1E51-382A-4E10-AFCC-BD80D7D107F9}" type="datetime1">
              <a:rPr lang="de-AT" smtClean="0"/>
              <a:t>11.02.2014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6561493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74E8-B6BB-4723-84EA-8392C0F2E286}" type="datetime1">
              <a:rPr lang="de-AT" smtClean="0"/>
              <a:t>11.02.2014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342791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5C5-F8BF-4B74-9C43-C726A16A2B31}" type="datetime1">
              <a:rPr lang="de-AT" smtClean="0"/>
              <a:t>11.02.2014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006073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229-3258-4A77-AF0F-A4BA18BEBACE}" type="datetime1">
              <a:rPr lang="de-AT" smtClean="0"/>
              <a:t>11.02.2014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9638411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89A2-5FD0-4B39-9684-2927261D2F4D}" type="datetime1">
              <a:rPr lang="de-AT" smtClean="0"/>
              <a:t>11.02.2014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073861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30000">
              <a:srgbClr val="21D6E0"/>
            </a:gs>
            <a:gs pos="67000">
              <a:schemeClr val="tx2">
                <a:lumMod val="60000"/>
                <a:lumOff val="40000"/>
              </a:schemeClr>
            </a:gs>
            <a:gs pos="92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</a:t>
            </a:r>
            <a:r>
              <a:rPr lang="de-DE" dirty="0" err="1" smtClean="0"/>
              <a:t>Ebenea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1B6029FC-A28A-4F89-A137-08DB397C15AC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630499A-C310-4E69-AF7D-863AF6C9C03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95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de-AT" cap="small" dirty="0" smtClean="0"/>
              <a:t>Die </a:t>
            </a:r>
            <a:r>
              <a:rPr lang="de-AT" b="1" cap="small" dirty="0" smtClean="0"/>
              <a:t>Schadenhilfe</a:t>
            </a:r>
            <a:endParaRPr lang="de-AT" b="1" cap="smal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400800" cy="337592"/>
          </a:xfrm>
        </p:spPr>
        <p:txBody>
          <a:bodyPr>
            <a:normAutofit/>
          </a:bodyPr>
          <a:lstStyle/>
          <a:p>
            <a:r>
              <a:rPr lang="de-AT" sz="1400" b="1" dirty="0" smtClean="0"/>
              <a:t>Ausgabe 1 </a:t>
            </a:r>
            <a:r>
              <a:rPr lang="de-AT" sz="1400" b="1" dirty="0" err="1" smtClean="0"/>
              <a:t>Rev</a:t>
            </a:r>
            <a:r>
              <a:rPr lang="de-AT" sz="1400" b="1" dirty="0" smtClean="0"/>
              <a:t>. 0 / ©2014 Ing. Christian de Haan, MSc.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135829249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AT" sz="3200" dirty="0" smtClean="0">
                <a:latin typeface="+mj-lt"/>
              </a:rPr>
              <a:t>Versicherungstechnische Bewertung</a:t>
            </a:r>
            <a:endParaRPr lang="de-AT" sz="3200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dirty="0" smtClean="0">
                <a:latin typeface="+mn-lt"/>
              </a:rPr>
              <a:t>Darunter definieren wir die Bereitstellung sämtlicher Unterlagen und Informationen, welche Sie als Referent/Referentin benötigen um den Schadensfall effizient zu regulieren.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pPr marL="0" indent="0">
              <a:buNone/>
            </a:pPr>
            <a:r>
              <a:rPr lang="de-AT" dirty="0" smtClean="0">
                <a:latin typeface="+mn-lt"/>
              </a:rPr>
              <a:t>Diese Daten werden von uns erarbeitet und anhand versicherungstechnischer Rahmenbedingungen bewertet. </a:t>
            </a:r>
            <a:r>
              <a:rPr lang="de-AT" dirty="0">
                <a:latin typeface="+mn-lt"/>
              </a:rPr>
              <a:t>A</a:t>
            </a:r>
            <a:r>
              <a:rPr lang="de-AT" dirty="0" smtClean="0">
                <a:latin typeface="+mn-lt"/>
              </a:rPr>
              <a:t>bschließend erhalten Sie einen Schadensbericht in verständlicher bzw. gutachterlicher Form.</a:t>
            </a:r>
          </a:p>
          <a:p>
            <a:pPr marL="0" indent="0">
              <a:buNone/>
            </a:pPr>
            <a:r>
              <a:rPr lang="de-AT" dirty="0" smtClean="0">
                <a:latin typeface="+mn-lt"/>
              </a:rPr>
              <a:t/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Gerne gehen wir dabei auch auf Sonderfälle oder Spezialfragestellungen ein.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79E-F714-49F6-97DE-7FAE7133D1A7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716597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AT" sz="3200" dirty="0" smtClean="0">
                <a:latin typeface="+mj-lt"/>
              </a:rPr>
              <a:t>Das Team</a:t>
            </a:r>
            <a:endParaRPr lang="de-AT" sz="3200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dirty="0" smtClean="0">
                <a:latin typeface="+mn-lt"/>
              </a:rPr>
              <a:t>DI (FH) Wolfgang Blank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SV für Maschinenbau, Haus- und Installationstechnik</a:t>
            </a:r>
            <a:r>
              <a:rPr lang="de-AT" dirty="0">
                <a:latin typeface="+mn-lt"/>
              </a:rPr>
              <a:t/>
            </a:r>
            <a:br>
              <a:rPr lang="de-AT" dirty="0">
                <a:latin typeface="+mn-lt"/>
              </a:rPr>
            </a:br>
            <a:r>
              <a:rPr lang="de-AT" dirty="0" smtClean="0">
                <a:latin typeface="+mn-lt"/>
              </a:rPr>
              <a:t>Gerichtssachverständigenanwärter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Ing. Michael Köhler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SV für Elektrotechnik, BDS SV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BMST Ing. Richard Brandstätter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SV für Bauwesen (Hoch/Tiefbau)</a:t>
            </a:r>
            <a:br>
              <a:rPr lang="de-AT" dirty="0" smtClean="0">
                <a:latin typeface="+mn-lt"/>
              </a:rPr>
            </a:br>
            <a:endParaRPr lang="de-AT" dirty="0">
              <a:latin typeface="+mn-lt"/>
            </a:endParaRPr>
          </a:p>
          <a:p>
            <a:r>
              <a:rPr lang="de-AT" dirty="0" smtClean="0">
                <a:latin typeface="+mn-lt"/>
              </a:rPr>
              <a:t>Ing. Christian de Haan, MSc.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SV für Allgemeine- und Spezialhaftpflicht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Umwelt- und Produkthaftpflicht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Gerichtssachverständiger für Versicherungsschäden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EC13-3ADA-4B77-8E1C-7951A38E2F9D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3684142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8000" t="-8000" r="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AT" sz="3200" dirty="0" smtClean="0">
                <a:solidFill>
                  <a:schemeClr val="tx1"/>
                </a:solidFill>
                <a:latin typeface="+mj-lt"/>
              </a:rPr>
              <a:t>Kontakt/Impressum</a:t>
            </a:r>
            <a:endParaRPr lang="de-AT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>
                <a:solidFill>
                  <a:schemeClr val="tx1"/>
                </a:solidFill>
                <a:latin typeface="+mn-lt"/>
              </a:rPr>
              <a:t>Zentrale / Prüflabor:</a:t>
            </a:r>
          </a:p>
          <a:p>
            <a:pPr marL="0" indent="0">
              <a:buNone/>
            </a:pPr>
            <a:r>
              <a:rPr lang="de-AT" dirty="0" smtClean="0">
                <a:solidFill>
                  <a:schemeClr val="tx1"/>
                </a:solidFill>
                <a:latin typeface="+mn-lt"/>
              </a:rPr>
              <a:t>4501 Neuhofen, Kirchengasse 3/2</a:t>
            </a:r>
          </a:p>
          <a:p>
            <a:pPr marL="0" indent="0">
              <a:buNone/>
            </a:pPr>
            <a:endParaRPr lang="de-AT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AT" dirty="0" smtClean="0">
                <a:solidFill>
                  <a:schemeClr val="tx1"/>
                </a:solidFill>
                <a:latin typeface="+mn-lt"/>
              </a:rPr>
              <a:t>Telefon:	0660 </a:t>
            </a:r>
            <a:r>
              <a:rPr lang="de-AT" dirty="0">
                <a:solidFill>
                  <a:schemeClr val="tx1"/>
                </a:solidFill>
                <a:latin typeface="+mn-lt"/>
              </a:rPr>
              <a:t>566 24 49 </a:t>
            </a:r>
            <a:endParaRPr lang="de-AT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+mn-lt"/>
              </a:rPr>
              <a:t>Fax:		0732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210 022 7726 </a:t>
            </a:r>
            <a:endParaRPr lang="fr-FR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+mn-lt"/>
              </a:rPr>
              <a:t>Email:	office@schadenhilfe.co.at</a:t>
            </a:r>
          </a:p>
          <a:p>
            <a:pPr marL="0" indent="0">
              <a:buNone/>
            </a:pPr>
            <a:r>
              <a:rPr lang="de-AT" dirty="0" smtClean="0">
                <a:solidFill>
                  <a:schemeClr val="tx1"/>
                </a:solidFill>
                <a:latin typeface="+mn-lt"/>
              </a:rPr>
              <a:t>Web:		www.schadenhilfe.co.at</a:t>
            </a:r>
            <a:endParaRPr lang="de-A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EC13-3ADA-4B77-8E1C-7951A38E2F9D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120686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 smtClean="0">
                <a:latin typeface="+mj-lt"/>
              </a:rPr>
              <a:t>Philosophie der Schadenhilfe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>
                <a:latin typeface="+mn-lt"/>
              </a:rPr>
              <a:t>Das Sachverständigenbüro von</a:t>
            </a:r>
            <a:br>
              <a:rPr lang="de-AT" dirty="0" smtClean="0">
                <a:latin typeface="+mn-lt"/>
              </a:rPr>
            </a:br>
            <a:r>
              <a:rPr lang="de-AT" dirty="0" smtClean="0">
                <a:latin typeface="+mn-lt"/>
              </a:rPr>
              <a:t>Ing. Christian de Haan definiert sich als unabhängiges Dienstleistungsunternehmen für die versicherungstechnische Bewertung von Haftpflicht- und Spezialschadensfällen aller Versicherungsunternehmen im In- und Ausland.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10FE-3937-4C12-BCDB-BDF181B09253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318846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 smtClean="0">
                <a:latin typeface="+mj-lt"/>
              </a:rPr>
              <a:t>Was machen Versicherungen?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>
                <a:latin typeface="+mn-lt"/>
              </a:rPr>
              <a:t>Versicherungsunternehmen garantieren Firmen im Rahmen der Versicherungspolizze die Übernahme des Schadenrisikos als auch die Abwehr unberechtigter Forderungen.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pPr marL="0" indent="0">
              <a:buNone/>
            </a:pPr>
            <a:r>
              <a:rPr lang="de-AT" dirty="0" smtClean="0">
                <a:latin typeface="+mn-lt"/>
              </a:rPr>
              <a:t>Im Schadensfall werden für die technische Bewertung Sachverständige (SV) beigezogen.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D8E2-8B0E-4C93-9EE9-920E4CC58FA0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920372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 smtClean="0">
                <a:latin typeface="+mj-lt"/>
              </a:rPr>
              <a:t>Was ist ein „Haftpflichtschaden“?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>
                <a:latin typeface="+mn-lt"/>
              </a:rPr>
              <a:t>Damit wird ein Vorfall bezeichnet, bei dem durch ein potentielles Fehlverhalten der Versicherungsnehmerin (VN) ein Schaden = Nachteil am Vermögen einer weiteren Partei entstanden ist.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pPr marL="0" indent="0">
              <a:buNone/>
            </a:pPr>
            <a:r>
              <a:rPr lang="de-AT" dirty="0" smtClean="0">
                <a:latin typeface="+mn-lt"/>
              </a:rPr>
              <a:t>Die Kausalität des Verhaltens der VN ist durch den SV zu beweisen.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CE4-B90F-4459-9542-19ECA4A0E8A1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646640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 smtClean="0">
                <a:latin typeface="+mj-lt"/>
              </a:rPr>
              <a:t>Was ist ein „Spezialschaden“?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 smtClean="0">
                <a:latin typeface="+mn-lt"/>
              </a:rPr>
              <a:t>Darunter fallen vorzugsweise</a:t>
            </a:r>
          </a:p>
          <a:p>
            <a:pPr lvl="1"/>
            <a:r>
              <a:rPr lang="de-AT" dirty="0">
                <a:latin typeface="+mn-lt"/>
              </a:rPr>
              <a:t>U</a:t>
            </a:r>
            <a:r>
              <a:rPr lang="de-AT" dirty="0" smtClean="0">
                <a:latin typeface="+mn-lt"/>
              </a:rPr>
              <a:t>mweltstörungen (Mineralölschaden)</a:t>
            </a:r>
          </a:p>
          <a:p>
            <a:pPr lvl="1"/>
            <a:r>
              <a:rPr lang="de-AT" dirty="0" smtClean="0">
                <a:latin typeface="+mn-lt"/>
              </a:rPr>
              <a:t>Gebrechen von sanitären Einrichtungen</a:t>
            </a:r>
          </a:p>
          <a:p>
            <a:pPr lvl="1"/>
            <a:r>
              <a:rPr lang="de-AT" dirty="0" smtClean="0">
                <a:latin typeface="+mn-lt"/>
              </a:rPr>
              <a:t>Sondermaschinenbau (Holzhäcksler, Recycling, Biogasanlagen etc.)</a:t>
            </a:r>
          </a:p>
          <a:p>
            <a:pPr lvl="1"/>
            <a:r>
              <a:rPr lang="de-AT" dirty="0" smtClean="0">
                <a:latin typeface="+mn-lt"/>
              </a:rPr>
              <a:t>Maschinenbruchschaden (CNC, SPG)</a:t>
            </a:r>
          </a:p>
          <a:p>
            <a:pPr lvl="1"/>
            <a:r>
              <a:rPr lang="de-AT" dirty="0" smtClean="0">
                <a:latin typeface="+mn-lt"/>
              </a:rPr>
              <a:t>Produkthaftpflicht</a:t>
            </a:r>
          </a:p>
          <a:p>
            <a:pPr lvl="1"/>
            <a:r>
              <a:rPr lang="de-AT" dirty="0" smtClean="0">
                <a:latin typeface="+mn-lt"/>
              </a:rPr>
              <a:t>Personenschäden durch techn. Ursachen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pPr marL="0" indent="0">
              <a:buNone/>
            </a:pPr>
            <a:r>
              <a:rPr lang="de-AT" dirty="0" smtClean="0">
                <a:latin typeface="+mn-lt"/>
              </a:rPr>
              <a:t>Aber auch all jene Vorfalle, bei denen mit „normalen“ SV kein Auslangen gefunden wird.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C0E-FC72-4925-92B7-F5682911F195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070045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 smtClean="0">
                <a:latin typeface="+mj-lt"/>
              </a:rPr>
              <a:t>Mineralölschäden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>
                <a:latin typeface="+mn-lt"/>
              </a:rPr>
              <a:t>Definieren sich im Allgemeinen durch hohe Schadenskosten (Sondierungen, Sanierungen, Entsorgungen…)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Differenzieren sich in plötzlich oder allmählich eintretende Ereignisse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Regresspotential oftmals gegenüber Anlagenplaner, Errichter, Betreiber, Betanker, Rauchfangkehrer…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>
                <a:latin typeface="+mn-lt"/>
              </a:rPr>
              <a:t>Zur Schadenminderung ist rasches und zielgerichtetes Handeln notwendig</a:t>
            </a:r>
            <a:r>
              <a:rPr lang="de-AT" dirty="0" smtClean="0">
                <a:latin typeface="+mn-lt"/>
              </a:rPr>
              <a:t>!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38F-CA88-4A2B-9B1C-BBD2E9E87DE3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273966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 smtClean="0">
                <a:latin typeface="+mj-lt"/>
              </a:rPr>
              <a:t>Sanitärer Wasserschaden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>
                <a:latin typeface="+mn-lt"/>
              </a:rPr>
              <a:t>Schadenskosten stark variabel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Objektive Prüfung auf Produktmangel oder Installationsfehler obligat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Kenntnis der werkstofftechnischen Eigenschaften und Installationsvorschriften notwendig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>
                <a:latin typeface="+mn-lt"/>
              </a:rPr>
              <a:t>Regresspotential </a:t>
            </a:r>
            <a:r>
              <a:rPr lang="de-AT" dirty="0" smtClean="0">
                <a:latin typeface="+mn-lt"/>
              </a:rPr>
              <a:t>oftmals gegenüber </a:t>
            </a:r>
            <a:r>
              <a:rPr lang="de-AT" dirty="0">
                <a:latin typeface="+mn-lt"/>
              </a:rPr>
              <a:t>Anlagenplaner, Errichter, Betreiber…</a:t>
            </a:r>
          </a:p>
          <a:p>
            <a:pPr marL="0" indent="0">
              <a:buNone/>
            </a:pPr>
            <a:endParaRPr lang="de-AT" dirty="0" smtClean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300-EE6B-477F-993F-DBD76DF6EE40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220655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 smtClean="0">
                <a:latin typeface="+mj-lt"/>
              </a:rPr>
              <a:t>Sondermaschinenbau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>
                <a:latin typeface="+mn-lt"/>
              </a:rPr>
              <a:t>Prüfung auf Planungs- bzw. Ausführungsmängel sowie Einhaltung der Wartungsvorschriften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Untersuchung der werkstofftechnischen Kompatibilität zur praktischen Anwendung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Mitverschuldens- und Regressbewertung anhand nachvollziehbarer Daten</a:t>
            </a:r>
            <a:endParaRPr lang="de-AT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BC7F-E251-4E04-BFC0-1C7C0045419C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938423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 smtClean="0">
                <a:latin typeface="+mj-lt"/>
              </a:rPr>
              <a:t>Personenschäden (PHG)</a:t>
            </a:r>
            <a:endParaRPr lang="de-AT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>
                <a:latin typeface="+mn-lt"/>
              </a:rPr>
              <a:t>Besonderes Augenmerk auf Schadenhergang und Ursache notwendig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Prüfung auf Planungs- bzw. Ausführungsmängel sowie Einhaltung der </a:t>
            </a:r>
            <a:r>
              <a:rPr lang="de-AT" dirty="0" err="1" smtClean="0">
                <a:latin typeface="+mn-lt"/>
              </a:rPr>
              <a:t>Installations</a:t>
            </a:r>
            <a:r>
              <a:rPr lang="de-AT" dirty="0" smtClean="0">
                <a:latin typeface="+mn-lt"/>
              </a:rPr>
              <a:t>/Wartungsvorschriften</a:t>
            </a:r>
            <a:br>
              <a:rPr lang="de-AT" dirty="0" smtClean="0">
                <a:latin typeface="+mn-lt"/>
              </a:rPr>
            </a:br>
            <a:endParaRPr lang="de-AT" dirty="0" smtClean="0">
              <a:latin typeface="+mn-lt"/>
            </a:endParaRPr>
          </a:p>
          <a:p>
            <a:r>
              <a:rPr lang="de-AT" dirty="0" smtClean="0">
                <a:latin typeface="+mn-lt"/>
              </a:rPr>
              <a:t>Bewertung anhand einschlägiger </a:t>
            </a:r>
            <a:r>
              <a:rPr lang="de-AT" dirty="0" err="1" smtClean="0">
                <a:latin typeface="+mn-lt"/>
              </a:rPr>
              <a:t>ÖNormen</a:t>
            </a:r>
            <a:r>
              <a:rPr lang="de-AT" dirty="0" smtClean="0">
                <a:latin typeface="+mn-lt"/>
              </a:rPr>
              <a:t>, PHG, ASVG etc.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14-6F51-4943-BEC8-E85AE367BC45}" type="datetime1">
              <a:rPr lang="de-AT" smtClean="0"/>
              <a:t>11.02.2014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www.schadenhilfe.co.at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99A-C310-4E69-AF7D-863AF6C9C03C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221008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Bildschirmpräsentation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Die Schadenhilfe</vt:lpstr>
      <vt:lpstr>Philosophie der Schadenhilfe</vt:lpstr>
      <vt:lpstr>Was machen Versicherungen?</vt:lpstr>
      <vt:lpstr>Was ist ein „Haftpflichtschaden“?</vt:lpstr>
      <vt:lpstr>Was ist ein „Spezialschaden“?</vt:lpstr>
      <vt:lpstr>Mineralölschäden</vt:lpstr>
      <vt:lpstr>Sanitärer Wasserschaden</vt:lpstr>
      <vt:lpstr>Sondermaschinenbau</vt:lpstr>
      <vt:lpstr>Personenschäden (PHG)</vt:lpstr>
      <vt:lpstr>Versicherungstechnische Bewertung</vt:lpstr>
      <vt:lpstr>Das Team</vt:lpstr>
      <vt:lpstr>Kontakt/Impressum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Qualitätsmanagement Handbuch der Schadenhilfe</dc:title>
  <dc:creator>Christian de Haan</dc:creator>
  <cp:lastModifiedBy>Christian de Haan</cp:lastModifiedBy>
  <cp:revision>26</cp:revision>
  <dcterms:created xsi:type="dcterms:W3CDTF">2013-12-26T13:22:53Z</dcterms:created>
  <dcterms:modified xsi:type="dcterms:W3CDTF">2014-02-11T10:55:15Z</dcterms:modified>
</cp:coreProperties>
</file>